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581" r:id="rId2"/>
    <p:sldId id="578" r:id="rId3"/>
    <p:sldId id="459" r:id="rId4"/>
    <p:sldId id="501" r:id="rId5"/>
    <p:sldId id="595" r:id="rId6"/>
    <p:sldId id="598" r:id="rId7"/>
    <p:sldId id="596" r:id="rId8"/>
    <p:sldId id="597" r:id="rId9"/>
    <p:sldId id="599" r:id="rId10"/>
    <p:sldId id="600" r:id="rId11"/>
    <p:sldId id="601" r:id="rId12"/>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91" autoAdjust="0"/>
    <p:restoredTop sz="91396" autoAdjust="0"/>
  </p:normalViewPr>
  <p:slideViewPr>
    <p:cSldViewPr>
      <p:cViewPr varScale="1">
        <p:scale>
          <a:sx n="211" d="100"/>
          <a:sy n="211" d="100"/>
        </p:scale>
        <p:origin x="216" y="632"/>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12/15/17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972239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645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596049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1 Corinthians </a:t>
            </a:r>
            <a:r>
              <a:rPr lang="en-AU" sz="4400" kern="0" dirty="0" smtClean="0">
                <a:solidFill>
                  <a:srgbClr val="FFFF00"/>
                </a:solidFill>
                <a:latin typeface="+mn-lt"/>
                <a:ea typeface="+mn-ea"/>
                <a:cs typeface="+mn-cs"/>
              </a:rPr>
              <a:t>5</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68374" y="0"/>
            <a:ext cx="9120740" cy="461665"/>
          </a:xfrm>
          <a:prstGeom prst="rect">
            <a:avLst/>
          </a:prstGeom>
          <a:noFill/>
          <a:ln w="15875">
            <a:noFill/>
          </a:ln>
        </p:spPr>
        <p:txBody>
          <a:bodyPr wrap="square" rtlCol="0">
            <a:spAutoFit/>
          </a:bodyPr>
          <a:lstStyle/>
          <a:p>
            <a:pPr algn="ctr"/>
            <a:r>
              <a:rPr lang="en-US" sz="2400" b="1" dirty="0" smtClean="0">
                <a:solidFill>
                  <a:srgbClr val="FFFF00"/>
                </a:solidFill>
                <a:latin typeface="Times New Roman" charset="0"/>
                <a:ea typeface="Times New Roman" charset="0"/>
                <a:cs typeface="Times New Roman" charset="0"/>
              </a:rPr>
              <a:t>Sanctified in Christ </a:t>
            </a:r>
            <a:r>
              <a:rPr lang="mr-IN" sz="2400" b="1" dirty="0" smtClean="0">
                <a:solidFill>
                  <a:srgbClr val="FFFF00"/>
                </a:solidFill>
                <a:latin typeface="Times New Roman" charset="0"/>
                <a:ea typeface="Times New Roman" charset="0"/>
                <a:cs typeface="Times New Roman" charset="0"/>
              </a:rPr>
              <a:t>–</a:t>
            </a:r>
            <a:r>
              <a:rPr lang="en-US" sz="2400" b="1" dirty="0" smtClean="0">
                <a:solidFill>
                  <a:srgbClr val="FFFF00"/>
                </a:solidFill>
                <a:latin typeface="Times New Roman" charset="0"/>
                <a:ea typeface="Times New Roman" charset="0"/>
                <a:cs typeface="Times New Roman" charset="0"/>
              </a:rPr>
              <a:t> We are made holy by the grace of God</a:t>
            </a:r>
            <a:endParaRPr lang="en-AU" sz="2400" dirty="0" smtClean="0">
              <a:solidFill>
                <a:srgbClr val="FFFF00"/>
              </a:solidFill>
              <a:latin typeface="Times New Roman" charset="0"/>
              <a:ea typeface="Times New Roman" charset="0"/>
              <a:cs typeface="Times New Roman" charset="0"/>
            </a:endParaRPr>
          </a:p>
        </p:txBody>
      </p:sp>
      <p:sp>
        <p:nvSpPr>
          <p:cNvPr id="15" name="TextBox 14"/>
          <p:cNvSpPr txBox="1"/>
          <p:nvPr/>
        </p:nvSpPr>
        <p:spPr>
          <a:xfrm>
            <a:off x="45114" y="339196"/>
            <a:ext cx="9120740" cy="461665"/>
          </a:xfrm>
          <a:prstGeom prst="rect">
            <a:avLst/>
          </a:prstGeom>
          <a:noFill/>
          <a:ln w="15875">
            <a:noFill/>
          </a:ln>
        </p:spPr>
        <p:txBody>
          <a:bodyPr wrap="square" rtlCol="0">
            <a:spAutoFit/>
          </a:bodyPr>
          <a:lstStyle/>
          <a:p>
            <a:pPr algn="ctr"/>
            <a:r>
              <a:rPr lang="en-US" sz="2400" b="1" dirty="0" smtClean="0">
                <a:solidFill>
                  <a:srgbClr val="FFFF00"/>
                </a:solidFill>
                <a:latin typeface="Times New Roman" charset="0"/>
                <a:ea typeface="Times New Roman" charset="0"/>
                <a:cs typeface="Times New Roman" charset="0"/>
              </a:rPr>
              <a:t>Called </a:t>
            </a:r>
            <a:r>
              <a:rPr lang="en-US" sz="2400" b="1" u="sng" dirty="0" smtClean="0">
                <a:solidFill>
                  <a:srgbClr val="FFFF00"/>
                </a:solidFill>
                <a:latin typeface="Times New Roman" charset="0"/>
                <a:ea typeface="Times New Roman" charset="0"/>
                <a:cs typeface="Times New Roman" charset="0"/>
              </a:rPr>
              <a:t>to be</a:t>
            </a:r>
            <a:r>
              <a:rPr lang="en-US" sz="2400" b="1" dirty="0" smtClean="0">
                <a:solidFill>
                  <a:srgbClr val="FFFF00"/>
                </a:solidFill>
                <a:latin typeface="Times New Roman" charset="0"/>
                <a:ea typeface="Times New Roman" charset="0"/>
                <a:cs typeface="Times New Roman" charset="0"/>
              </a:rPr>
              <a:t> Saints (called to be holy ones we are)</a:t>
            </a:r>
            <a:endParaRPr lang="en-AU" sz="2400" dirty="0" smtClean="0">
              <a:solidFill>
                <a:srgbClr val="FFFF00"/>
              </a:solidFill>
              <a:latin typeface="Times New Roman" charset="0"/>
              <a:ea typeface="Times New Roman" charset="0"/>
              <a:cs typeface="Times New Roman" charset="0"/>
            </a:endParaRPr>
          </a:p>
        </p:txBody>
      </p:sp>
      <p:sp>
        <p:nvSpPr>
          <p:cNvPr id="2" name="TextBox 1"/>
          <p:cNvSpPr txBox="1"/>
          <p:nvPr/>
        </p:nvSpPr>
        <p:spPr>
          <a:xfrm>
            <a:off x="60824" y="728107"/>
            <a:ext cx="9026514" cy="400110"/>
          </a:xfrm>
          <a:prstGeom prst="rect">
            <a:avLst/>
          </a:prstGeom>
          <a:noFill/>
        </p:spPr>
        <p:txBody>
          <a:bodyPr wrap="square" rtlCol="0">
            <a:spAutoFit/>
          </a:bodyPr>
          <a:lstStyle/>
          <a:p>
            <a:pPr algn="ctr"/>
            <a:r>
              <a:rPr lang="en-AU" sz="2000" b="1" dirty="0" smtClean="0">
                <a:solidFill>
                  <a:schemeClr val="bg1"/>
                </a:solidFill>
              </a:rPr>
              <a:t>Don’t judge    </a:t>
            </a:r>
            <a:r>
              <a:rPr lang="en-AU" sz="2000" b="1" u="sng" dirty="0" smtClean="0">
                <a:solidFill>
                  <a:schemeClr val="bg1"/>
                </a:solidFill>
              </a:rPr>
              <a:t>vs</a:t>
            </a:r>
            <a:r>
              <a:rPr lang="en-AU" sz="2000" b="1" dirty="0" smtClean="0">
                <a:solidFill>
                  <a:schemeClr val="bg1"/>
                </a:solidFill>
              </a:rPr>
              <a:t>   Do judge</a:t>
            </a:r>
            <a:endParaRPr lang="en-AU" sz="2000" b="1" dirty="0">
              <a:solidFill>
                <a:schemeClr val="bg1"/>
              </a:solidFill>
            </a:endParaRPr>
          </a:p>
        </p:txBody>
      </p:sp>
      <p:sp>
        <p:nvSpPr>
          <p:cNvPr id="10" name="TextBox 9"/>
          <p:cNvSpPr txBox="1"/>
          <p:nvPr/>
        </p:nvSpPr>
        <p:spPr>
          <a:xfrm>
            <a:off x="-17692" y="997302"/>
            <a:ext cx="9087847" cy="707886"/>
          </a:xfrm>
          <a:prstGeom prst="rect">
            <a:avLst/>
          </a:prstGeom>
          <a:noFill/>
        </p:spPr>
        <p:txBody>
          <a:bodyPr wrap="square" rtlCol="0">
            <a:spAutoFit/>
          </a:bodyPr>
          <a:lstStyle/>
          <a:p>
            <a:pPr marL="457200" indent="-457200">
              <a:buFont typeface="+mj-lt"/>
              <a:buAutoNum type="arabicPeriod"/>
            </a:pPr>
            <a:r>
              <a:rPr lang="en-AU" sz="2000" dirty="0" smtClean="0">
                <a:solidFill>
                  <a:schemeClr val="bg1"/>
                </a:solidFill>
                <a:latin typeface="Times New Roman" charset="0"/>
                <a:ea typeface="Times New Roman" charset="0"/>
                <a:cs typeface="Times New Roman" charset="0"/>
              </a:rPr>
              <a:t>Individuals / factions in a church are </a:t>
            </a:r>
            <a:r>
              <a:rPr lang="en-AU" sz="2000" u="sng" dirty="0" smtClean="0">
                <a:solidFill>
                  <a:schemeClr val="bg1"/>
                </a:solidFill>
                <a:latin typeface="Times New Roman" charset="0"/>
                <a:ea typeface="Times New Roman" charset="0"/>
                <a:cs typeface="Times New Roman" charset="0"/>
              </a:rPr>
              <a:t>not</a:t>
            </a:r>
            <a:r>
              <a:rPr lang="en-AU" sz="2000" dirty="0" smtClean="0">
                <a:solidFill>
                  <a:schemeClr val="bg1"/>
                </a:solidFill>
                <a:latin typeface="Times New Roman" charset="0"/>
                <a:ea typeface="Times New Roman" charset="0"/>
                <a:cs typeface="Times New Roman" charset="0"/>
              </a:rPr>
              <a:t> to judge.  The Church united, </a:t>
            </a:r>
            <a:r>
              <a:rPr lang="en-AU" sz="2000" u="sng" dirty="0" smtClean="0">
                <a:solidFill>
                  <a:schemeClr val="bg1"/>
                </a:solidFill>
                <a:latin typeface="Times New Roman" charset="0"/>
                <a:ea typeface="Times New Roman" charset="0"/>
                <a:cs typeface="Times New Roman" charset="0"/>
              </a:rPr>
              <a:t>are</a:t>
            </a:r>
            <a:r>
              <a:rPr lang="en-AU" sz="2000" dirty="0" smtClean="0">
                <a:solidFill>
                  <a:schemeClr val="bg1"/>
                </a:solidFill>
                <a:latin typeface="Times New Roman" charset="0"/>
                <a:ea typeface="Times New Roman" charset="0"/>
                <a:cs typeface="Times New Roman" charset="0"/>
              </a:rPr>
              <a:t> to judge</a:t>
            </a:r>
          </a:p>
          <a:p>
            <a:pPr marL="457200" indent="-457200">
              <a:buFont typeface="+mj-lt"/>
              <a:buAutoNum type="arabicPeriod"/>
            </a:pPr>
            <a:r>
              <a:rPr lang="en-AU" sz="2000" dirty="0" smtClean="0">
                <a:solidFill>
                  <a:schemeClr val="bg1"/>
                </a:solidFill>
                <a:latin typeface="Times New Roman" charset="0"/>
                <a:ea typeface="Times New Roman" charset="0"/>
                <a:cs typeface="Times New Roman" charset="0"/>
              </a:rPr>
              <a:t>Debatable matters </a:t>
            </a:r>
            <a:r>
              <a:rPr lang="en-AU" sz="2000" b="1" u="sng" dirty="0" smtClean="0">
                <a:solidFill>
                  <a:schemeClr val="bg1"/>
                </a:solidFill>
                <a:latin typeface="Times New Roman" charset="0"/>
                <a:ea typeface="Times New Roman" charset="0"/>
                <a:cs typeface="Times New Roman" charset="0"/>
              </a:rPr>
              <a:t>vs</a:t>
            </a:r>
            <a:r>
              <a:rPr lang="en-AU" sz="2000" dirty="0" smtClean="0">
                <a:solidFill>
                  <a:schemeClr val="bg1"/>
                </a:solidFill>
                <a:latin typeface="Times New Roman" charset="0"/>
                <a:ea typeface="Times New Roman" charset="0"/>
                <a:cs typeface="Times New Roman" charset="0"/>
              </a:rPr>
              <a:t> when behaviour is indisputably outrageous.  </a:t>
            </a:r>
            <a:endParaRPr lang="en-AU" sz="2000" dirty="0" smtClean="0">
              <a:solidFill>
                <a:schemeClr val="bg1"/>
              </a:solidFill>
              <a:latin typeface="Times New Roman" charset="0"/>
              <a:ea typeface="Times New Roman" charset="0"/>
              <a:cs typeface="Times New Roman" charset="0"/>
            </a:endParaRPr>
          </a:p>
        </p:txBody>
      </p:sp>
      <p:sp>
        <p:nvSpPr>
          <p:cNvPr id="11" name="TextBox 10"/>
          <p:cNvSpPr txBox="1"/>
          <p:nvPr/>
        </p:nvSpPr>
        <p:spPr>
          <a:xfrm>
            <a:off x="4714179" y="1669492"/>
            <a:ext cx="4355976" cy="400110"/>
          </a:xfrm>
          <a:prstGeom prst="rect">
            <a:avLst/>
          </a:prstGeom>
          <a:noFill/>
          <a:ln>
            <a:solidFill>
              <a:srgbClr val="FFFF00"/>
            </a:solidFill>
          </a:ln>
        </p:spPr>
        <p:txBody>
          <a:bodyPr wrap="square" rtlCol="0">
            <a:spAutoFit/>
          </a:bodyPr>
          <a:lstStyle/>
          <a:p>
            <a:pPr algn="ctr"/>
            <a:r>
              <a:rPr lang="en-US" sz="2000" dirty="0" smtClean="0">
                <a:solidFill>
                  <a:srgbClr val="FFFF00"/>
                </a:solidFill>
                <a:latin typeface="Times New Roman" charset="0"/>
                <a:ea typeface="Times New Roman" charset="0"/>
                <a:cs typeface="Times New Roman" charset="0"/>
              </a:rPr>
              <a:t>Blatant</a:t>
            </a:r>
            <a:r>
              <a:rPr lang="en-US" sz="2000" smtClean="0">
                <a:solidFill>
                  <a:srgbClr val="FFFF00"/>
                </a:solidFill>
                <a:latin typeface="Times New Roman" charset="0"/>
                <a:ea typeface="Times New Roman" charset="0"/>
                <a:cs typeface="Times New Roman" charset="0"/>
              </a:rPr>
              <a:t>, unrepentant, no ‘grey’ areas.</a:t>
            </a:r>
            <a:endParaRPr lang="en-US" sz="2000" dirty="0" smtClean="0">
              <a:solidFill>
                <a:srgbClr val="FFFF00"/>
              </a:solidFill>
              <a:latin typeface="Times New Roman" charset="0"/>
              <a:ea typeface="Times New Roman" charset="0"/>
              <a:cs typeface="Times New Roman" charset="0"/>
            </a:endParaRPr>
          </a:p>
        </p:txBody>
      </p:sp>
      <p:sp>
        <p:nvSpPr>
          <p:cNvPr id="13" name="TextBox 12"/>
          <p:cNvSpPr txBox="1"/>
          <p:nvPr/>
        </p:nvSpPr>
        <p:spPr>
          <a:xfrm>
            <a:off x="40684" y="2366908"/>
            <a:ext cx="9134535" cy="1323439"/>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Leaven = old putrid dough = metaphor for what is rotten in our lives</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Sin is dirty and defiling.  It must be cleaned out.</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Freedom from sin, costly.  Jesus’ suffering and death.  Celebrate it with holiness</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Clean out old leaven of malice &amp; evil.  Celebrate with sincerity and truth.</a:t>
            </a:r>
            <a:endParaRPr lang="en-US" sz="2000" dirty="0" smtClean="0">
              <a:solidFill>
                <a:schemeClr val="bg1"/>
              </a:solidFill>
              <a:latin typeface="Times New Roman" charset="0"/>
              <a:ea typeface="Times New Roman" charset="0"/>
              <a:cs typeface="Times New Roman" charset="0"/>
            </a:endParaRPr>
          </a:p>
        </p:txBody>
      </p:sp>
      <p:sp>
        <p:nvSpPr>
          <p:cNvPr id="14" name="TextBox 13"/>
          <p:cNvSpPr txBox="1"/>
          <p:nvPr/>
        </p:nvSpPr>
        <p:spPr>
          <a:xfrm>
            <a:off x="34892" y="2069602"/>
            <a:ext cx="9130962" cy="400110"/>
          </a:xfrm>
          <a:prstGeom prst="rect">
            <a:avLst/>
          </a:prstGeom>
          <a:noFill/>
        </p:spPr>
        <p:txBody>
          <a:bodyPr wrap="square" rtlCol="0">
            <a:spAutoFit/>
          </a:bodyPr>
          <a:lstStyle/>
          <a:p>
            <a:r>
              <a:rPr lang="en-AU" sz="2000" b="1" dirty="0" smtClean="0">
                <a:solidFill>
                  <a:srgbClr val="FFFF00"/>
                </a:solidFill>
              </a:rPr>
              <a:t>Christian Ethics/morality must be </a:t>
            </a:r>
            <a:r>
              <a:rPr lang="en-AU" sz="2000" b="1" smtClean="0">
                <a:solidFill>
                  <a:srgbClr val="FFFF00"/>
                </a:solidFill>
              </a:rPr>
              <a:t>uncompromising adherence </a:t>
            </a:r>
            <a:r>
              <a:rPr lang="en-AU" sz="2000" b="1" dirty="0" smtClean="0">
                <a:solidFill>
                  <a:srgbClr val="FFFF00"/>
                </a:solidFill>
              </a:rPr>
              <a:t>to purity</a:t>
            </a:r>
            <a:endParaRPr lang="en-AU" sz="2000" b="1" dirty="0">
              <a:solidFill>
                <a:srgbClr val="FFFF00"/>
              </a:solidFill>
            </a:endParaRPr>
          </a:p>
        </p:txBody>
      </p:sp>
      <p:sp>
        <p:nvSpPr>
          <p:cNvPr id="20" name="TextBox 19"/>
          <p:cNvSpPr txBox="1"/>
          <p:nvPr/>
        </p:nvSpPr>
        <p:spPr>
          <a:xfrm>
            <a:off x="3479" y="3577580"/>
            <a:ext cx="9130962"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As a church, do not even associate with anyone who claims to be Christian if guilty</a:t>
            </a:r>
            <a:endParaRPr lang="en-AU" sz="2000" dirty="0">
              <a:solidFill>
                <a:srgbClr val="FFFF00"/>
              </a:solidFill>
              <a:latin typeface="Times New Roman" charset="0"/>
              <a:ea typeface="Times New Roman" charset="0"/>
              <a:cs typeface="Times New Roman" charset="0"/>
            </a:endParaRPr>
          </a:p>
        </p:txBody>
      </p:sp>
      <p:sp>
        <p:nvSpPr>
          <p:cNvPr id="21" name="TextBox 20"/>
          <p:cNvSpPr txBox="1"/>
          <p:nvPr/>
        </p:nvSpPr>
        <p:spPr>
          <a:xfrm>
            <a:off x="0" y="3835704"/>
            <a:ext cx="9130962"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(blatant, ongoing, unrepentant guilt)</a:t>
            </a:r>
            <a:endParaRPr lang="en-AU" sz="2000" dirty="0">
              <a:solidFill>
                <a:srgbClr val="FFFF00"/>
              </a:solidFill>
              <a:latin typeface="Times New Roman" charset="0"/>
              <a:ea typeface="Times New Roman" charset="0"/>
              <a:cs typeface="Times New Roman" charset="0"/>
            </a:endParaRPr>
          </a:p>
        </p:txBody>
      </p:sp>
      <p:sp>
        <p:nvSpPr>
          <p:cNvPr id="23" name="TextBox 22"/>
          <p:cNvSpPr txBox="1"/>
          <p:nvPr/>
        </p:nvSpPr>
        <p:spPr>
          <a:xfrm>
            <a:off x="18490" y="4153644"/>
            <a:ext cx="9134535" cy="163121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Sexual immorality</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sexual activity other than a man married to a woman</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Greed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always wanting more (money;  land;  houses;  cars;  stuff;  superannuation)</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Reviler</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Habitual drunkenness</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Swindler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clutching for what is not theirs</a:t>
            </a:r>
            <a:endParaRPr lang="en-US" sz="2000" dirty="0" smtClean="0">
              <a:solidFill>
                <a:schemeClr val="bg1"/>
              </a:solidFill>
              <a:latin typeface="Times New Roman" charset="0"/>
              <a:ea typeface="Times New Roman" charset="0"/>
              <a:cs typeface="Times New Roman" charset="0"/>
            </a:endParaRPr>
          </a:p>
        </p:txBody>
      </p:sp>
      <p:sp>
        <p:nvSpPr>
          <p:cNvPr id="3" name="TextBox 2"/>
          <p:cNvSpPr txBox="1"/>
          <p:nvPr/>
        </p:nvSpPr>
        <p:spPr>
          <a:xfrm>
            <a:off x="1259632" y="4769197"/>
            <a:ext cx="7871330" cy="400110"/>
          </a:xfrm>
          <a:prstGeom prst="rect">
            <a:avLst/>
          </a:prstGeom>
          <a:noFill/>
        </p:spPr>
        <p:txBody>
          <a:bodyPr wrap="square" rtlCol="0">
            <a:spAutoFit/>
          </a:bodyPr>
          <a:lstStyle/>
          <a:p>
            <a:r>
              <a:rPr lang="en-AU" sz="2000" dirty="0" smtClean="0">
                <a:solidFill>
                  <a:schemeClr val="bg1"/>
                </a:solidFill>
                <a:latin typeface="Times New Roman" charset="0"/>
                <a:ea typeface="Times New Roman" charset="0"/>
                <a:cs typeface="Times New Roman" charset="0"/>
              </a:rPr>
              <a:t>– Speak with bitter complaint / scorn / bitterness / criticism / verbal abuse</a:t>
            </a:r>
            <a:endParaRPr lang="en-AU" sz="2000" dirty="0">
              <a:solidFill>
                <a:schemeClr val="bg1"/>
              </a:solidFill>
              <a:latin typeface="Times New Roman" charset="0"/>
              <a:ea typeface="Times New Roman" charset="0"/>
              <a:cs typeface="Times New Roman" charset="0"/>
            </a:endParaRPr>
          </a:p>
        </p:txBody>
      </p:sp>
      <p:sp>
        <p:nvSpPr>
          <p:cNvPr id="24" name="TextBox 23"/>
          <p:cNvSpPr txBox="1"/>
          <p:nvPr/>
        </p:nvSpPr>
        <p:spPr>
          <a:xfrm>
            <a:off x="4526231" y="3895520"/>
            <a:ext cx="3526476" cy="400110"/>
          </a:xfrm>
          <a:prstGeom prst="rect">
            <a:avLst/>
          </a:prstGeom>
          <a:noFill/>
          <a:ln>
            <a:solidFill>
              <a:srgbClr val="FFFF00"/>
            </a:solidFill>
          </a:ln>
        </p:spPr>
        <p:txBody>
          <a:bodyPr wrap="square" rtlCol="0">
            <a:spAutoFit/>
          </a:bodyPr>
          <a:lstStyle/>
          <a:p>
            <a:pPr algn="ctr"/>
            <a:r>
              <a:rPr lang="en-US" sz="2000" b="1" dirty="0" smtClean="0">
                <a:solidFill>
                  <a:srgbClr val="FFFF00"/>
                </a:solidFill>
                <a:latin typeface="Times New Roman" charset="0"/>
                <a:ea typeface="Times New Roman" charset="0"/>
                <a:cs typeface="Times New Roman" charset="0"/>
              </a:rPr>
              <a:t>Aim </a:t>
            </a:r>
            <a:r>
              <a:rPr lang="en-US" sz="2000" b="1" smtClean="0">
                <a:solidFill>
                  <a:srgbClr val="FFFF00"/>
                </a:solidFill>
                <a:latin typeface="Times New Roman" charset="0"/>
                <a:ea typeface="Times New Roman" charset="0"/>
                <a:cs typeface="Times New Roman" charset="0"/>
              </a:rPr>
              <a:t>of Restoring to Grace</a:t>
            </a:r>
            <a:endParaRPr lang="en-US" sz="2000" b="1" dirty="0" smtClean="0">
              <a:solidFill>
                <a:srgbClr val="FFFF00"/>
              </a:solidFill>
              <a:latin typeface="Times New Roman" charset="0"/>
              <a:ea typeface="Times New Roman" charset="0"/>
              <a:cs typeface="Times New Roman" charset="0"/>
            </a:endParaRPr>
          </a:p>
        </p:txBody>
      </p:sp>
      <p:sp>
        <p:nvSpPr>
          <p:cNvPr id="25" name="TextBox 24"/>
          <p:cNvSpPr txBox="1"/>
          <p:nvPr/>
        </p:nvSpPr>
        <p:spPr>
          <a:xfrm>
            <a:off x="2843808" y="5076973"/>
            <a:ext cx="5511677" cy="400110"/>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Idolater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trusting in something other than God</a:t>
            </a:r>
            <a:endParaRPr lang="en-US" sz="20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230295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
                                            <p:txEl>
                                              <p:pRg st="3" end="3"/>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3" grpId="0" uiExpand="1" build="p"/>
      <p:bldP spid="3" grpId="0"/>
      <p:bldP spid="24" grpId="0" animBg="1"/>
      <p:bldP spid="2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8"/>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3200" b="1" baseline="30000" dirty="0">
                <a:solidFill>
                  <a:schemeClr val="bg1"/>
                </a:solidFill>
                <a:latin typeface="Comic Sans MS" charset="0"/>
                <a:ea typeface="Comic Sans MS" charset="0"/>
                <a:cs typeface="Comic Sans MS" charset="0"/>
              </a:rPr>
              <a:t>Matthew 18:15 </a:t>
            </a:r>
            <a:r>
              <a:rPr lang="en-US" sz="3200" dirty="0">
                <a:solidFill>
                  <a:schemeClr val="bg1"/>
                </a:solidFill>
                <a:latin typeface="Comic Sans MS" charset="0"/>
                <a:ea typeface="Comic Sans MS" charset="0"/>
                <a:cs typeface="Comic Sans MS" charset="0"/>
              </a:rPr>
              <a:t>“If your brother sins against you, go and tell him his fault, between you and him alone.  If he listens to you, you have gained your brother.  </a:t>
            </a:r>
            <a:r>
              <a:rPr lang="en-US" sz="3200" b="1" baseline="30000" dirty="0">
                <a:solidFill>
                  <a:schemeClr val="bg1"/>
                </a:solidFill>
                <a:latin typeface="Comic Sans MS" charset="0"/>
                <a:ea typeface="Comic Sans MS" charset="0"/>
                <a:cs typeface="Comic Sans MS" charset="0"/>
              </a:rPr>
              <a:t>16 </a:t>
            </a:r>
            <a:r>
              <a:rPr lang="en-US" sz="3200" dirty="0">
                <a:solidFill>
                  <a:schemeClr val="bg1"/>
                </a:solidFill>
                <a:latin typeface="Comic Sans MS" charset="0"/>
                <a:ea typeface="Comic Sans MS" charset="0"/>
                <a:cs typeface="Comic Sans MS" charset="0"/>
              </a:rPr>
              <a:t>But if he does not listen, take one or two others along with you, that every charge may be established by the evidence of two or three witnesses.  </a:t>
            </a:r>
            <a:r>
              <a:rPr lang="en-US" sz="3200" b="1" baseline="30000" dirty="0">
                <a:solidFill>
                  <a:schemeClr val="bg1"/>
                </a:solidFill>
                <a:latin typeface="Comic Sans MS" charset="0"/>
                <a:ea typeface="Comic Sans MS" charset="0"/>
                <a:cs typeface="Comic Sans MS" charset="0"/>
              </a:rPr>
              <a:t>17 </a:t>
            </a:r>
            <a:r>
              <a:rPr lang="en-US" sz="3200" dirty="0">
                <a:solidFill>
                  <a:schemeClr val="bg1"/>
                </a:solidFill>
                <a:latin typeface="Comic Sans MS" charset="0"/>
                <a:ea typeface="Comic Sans MS" charset="0"/>
                <a:cs typeface="Comic Sans MS" charset="0"/>
              </a:rPr>
              <a:t>If he refuses to listen to them, tell it to the church.  And if he refuses to listen even to the church, let him be to you as a Gentile and a tax collector.</a:t>
            </a:r>
            <a:endParaRPr lang="en-GB" sz="30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331782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3866"/>
          </a:xfrm>
          <a:prstGeom prst="rect">
            <a:avLst/>
          </a:prstGeom>
          <a:noFill/>
          <a:ln w="9525">
            <a:noFill/>
            <a:miter lim="800000"/>
            <a:headEnd/>
            <a:tailEnd/>
          </a:ln>
        </p:spPr>
        <p:txBody>
          <a:bodyPr wrap="square">
            <a:prstTxWarp prst="textNoShape">
              <a:avLst/>
            </a:prstTxWarp>
            <a:spAutoFit/>
          </a:bodyPr>
          <a:lstStyle/>
          <a:p>
            <a:pPr>
              <a:spcAft>
                <a:spcPts val="0"/>
              </a:spcAft>
            </a:pPr>
            <a:r>
              <a:rPr lang="en-AU" sz="2800" b="1" dirty="0">
                <a:solidFill>
                  <a:schemeClr val="bg1"/>
                </a:solidFill>
                <a:latin typeface="Times New Roman" charset="0"/>
                <a:ea typeface="Arial" charset="0"/>
                <a:cs typeface="Times New Roman" charset="0"/>
              </a:rPr>
              <a:t>5 </a:t>
            </a:r>
            <a:r>
              <a:rPr lang="en-AU" sz="2800" dirty="0">
                <a:solidFill>
                  <a:schemeClr val="bg1"/>
                </a:solidFill>
                <a:latin typeface="Times New Roman" charset="0"/>
                <a:ea typeface="Arial" charset="0"/>
                <a:cs typeface="Times New Roman" charset="0"/>
              </a:rPr>
              <a:t>It is actually reported that there is sexual immorality among you, and of a kind that is not tolerated even among pagans, for a man has his father’s wife.  </a:t>
            </a:r>
            <a:r>
              <a:rPr lang="en-AU" sz="2800" b="1" baseline="30000" dirty="0">
                <a:solidFill>
                  <a:schemeClr val="bg1"/>
                </a:solidFill>
                <a:latin typeface="Times New Roman" charset="0"/>
                <a:ea typeface="Arial" charset="0"/>
                <a:cs typeface="Times New Roman" charset="0"/>
              </a:rPr>
              <a:t>2 </a:t>
            </a:r>
            <a:r>
              <a:rPr lang="en-AU" sz="2800" dirty="0">
                <a:solidFill>
                  <a:schemeClr val="bg1"/>
                </a:solidFill>
                <a:latin typeface="Times New Roman" charset="0"/>
                <a:ea typeface="Arial" charset="0"/>
                <a:cs typeface="Times New Roman" charset="0"/>
              </a:rPr>
              <a:t>And you are arrogant!  Ought you not rather to mourn?  Let him who has done this be removed from among you. </a:t>
            </a:r>
            <a:endParaRPr lang="en-GB" sz="2800" dirty="0">
              <a:solidFill>
                <a:schemeClr val="bg1"/>
              </a:solidFill>
              <a:latin typeface="Calibri" charset="0"/>
              <a:ea typeface="Arial" charset="0"/>
              <a:cs typeface="Times New Roman" charset="0"/>
            </a:endParaRPr>
          </a:p>
          <a:p>
            <a:pPr>
              <a:spcAft>
                <a:spcPts val="0"/>
              </a:spcAft>
            </a:pPr>
            <a:r>
              <a:rPr lang="en-AU" sz="2800" dirty="0">
                <a:solidFill>
                  <a:schemeClr val="bg1"/>
                </a:solidFill>
                <a:latin typeface="Times New Roman" charset="0"/>
                <a:ea typeface="Arial" charset="0"/>
                <a:cs typeface="Times New Roman" charset="0"/>
              </a:rPr>
              <a:t> </a:t>
            </a:r>
            <a:endParaRPr lang="en-GB" sz="2800" dirty="0">
              <a:solidFill>
                <a:schemeClr val="bg1"/>
              </a:solidFill>
              <a:latin typeface="Calibri" charset="0"/>
              <a:ea typeface="Arial" charset="0"/>
              <a:cs typeface="Times New Roman" charset="0"/>
            </a:endParaRPr>
          </a:p>
          <a:p>
            <a:pPr indent="152400">
              <a:spcAft>
                <a:spcPts val="0"/>
              </a:spcAft>
            </a:pPr>
            <a:r>
              <a:rPr lang="en-AU" sz="2800" b="1" baseline="30000" dirty="0">
                <a:solidFill>
                  <a:schemeClr val="bg1"/>
                </a:solidFill>
                <a:latin typeface="Times New Roman" charset="0"/>
                <a:ea typeface="Arial" charset="0"/>
                <a:cs typeface="Times New Roman" charset="0"/>
              </a:rPr>
              <a:t>3 </a:t>
            </a:r>
            <a:r>
              <a:rPr lang="en-AU" sz="2800" dirty="0">
                <a:solidFill>
                  <a:schemeClr val="bg1"/>
                </a:solidFill>
                <a:latin typeface="Times New Roman" charset="0"/>
                <a:ea typeface="Arial" charset="0"/>
                <a:cs typeface="Times New Roman" charset="0"/>
              </a:rPr>
              <a:t>For though absent in body, I am present in spirit;  and as if present, I have already pronounced judgment on the one who did such a thing.  </a:t>
            </a:r>
            <a:r>
              <a:rPr lang="en-AU" sz="2800" b="1" baseline="30000" dirty="0">
                <a:solidFill>
                  <a:schemeClr val="bg1"/>
                </a:solidFill>
                <a:latin typeface="Times New Roman" charset="0"/>
                <a:ea typeface="Arial" charset="0"/>
                <a:cs typeface="Times New Roman" charset="0"/>
              </a:rPr>
              <a:t>4 </a:t>
            </a:r>
            <a:r>
              <a:rPr lang="en-AU" sz="2800" dirty="0">
                <a:solidFill>
                  <a:schemeClr val="bg1"/>
                </a:solidFill>
                <a:latin typeface="Times New Roman" charset="0"/>
                <a:ea typeface="Arial" charset="0"/>
                <a:cs typeface="Times New Roman" charset="0"/>
              </a:rPr>
              <a:t>When you are assembled in the name of the Lord Jesus and my spirit is present, with the power of our Lord Jesus, </a:t>
            </a:r>
            <a:r>
              <a:rPr lang="en-AU" sz="2800" b="1" baseline="30000" dirty="0">
                <a:solidFill>
                  <a:schemeClr val="bg1"/>
                </a:solidFill>
                <a:latin typeface="Times New Roman" charset="0"/>
                <a:ea typeface="Arial" charset="0"/>
                <a:cs typeface="Times New Roman" charset="0"/>
              </a:rPr>
              <a:t>5 </a:t>
            </a:r>
            <a:r>
              <a:rPr lang="en-AU" sz="2800" dirty="0">
                <a:solidFill>
                  <a:schemeClr val="bg1"/>
                </a:solidFill>
                <a:latin typeface="Times New Roman" charset="0"/>
                <a:ea typeface="Arial" charset="0"/>
                <a:cs typeface="Times New Roman" charset="0"/>
              </a:rPr>
              <a:t>you are to deliver this man to Satan for the destruction of the flesh, so that his spirit may be saved in the day of the Lord. </a:t>
            </a:r>
            <a:endParaRPr lang="en-GB" sz="28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909768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8696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Times New Roman" charset="0"/>
                <a:ea typeface="Arial" charset="0"/>
                <a:cs typeface="Times New Roman" charset="0"/>
              </a:rPr>
              <a:t>6 </a:t>
            </a:r>
            <a:r>
              <a:rPr lang="en-AU" sz="3200" dirty="0">
                <a:solidFill>
                  <a:schemeClr val="bg1"/>
                </a:solidFill>
                <a:latin typeface="Times New Roman" charset="0"/>
                <a:ea typeface="Arial" charset="0"/>
                <a:cs typeface="Times New Roman" charset="0"/>
              </a:rPr>
              <a:t>Your boasting is not good.  Do you not know that a little leaven leavens the whole lump?  </a:t>
            </a:r>
            <a:r>
              <a:rPr lang="en-AU" sz="3200" b="1" baseline="30000" dirty="0">
                <a:solidFill>
                  <a:schemeClr val="bg1"/>
                </a:solidFill>
                <a:latin typeface="Times New Roman" charset="0"/>
                <a:ea typeface="Arial" charset="0"/>
                <a:cs typeface="Times New Roman" charset="0"/>
              </a:rPr>
              <a:t>7 </a:t>
            </a:r>
            <a:r>
              <a:rPr lang="en-AU" sz="3200" dirty="0">
                <a:solidFill>
                  <a:schemeClr val="bg1"/>
                </a:solidFill>
                <a:latin typeface="Times New Roman" charset="0"/>
                <a:ea typeface="Arial" charset="0"/>
                <a:cs typeface="Times New Roman" charset="0"/>
              </a:rPr>
              <a:t>Cleanse out the old leaven that you may be a new lump, as you really are unleavened.  For Christ, our Passover lamb, has been sacrificed.  </a:t>
            </a:r>
            <a:r>
              <a:rPr lang="en-AU" sz="3200" b="1" baseline="30000" dirty="0">
                <a:solidFill>
                  <a:schemeClr val="bg1"/>
                </a:solidFill>
                <a:latin typeface="Times New Roman" charset="0"/>
                <a:ea typeface="Arial" charset="0"/>
                <a:cs typeface="Times New Roman" charset="0"/>
              </a:rPr>
              <a:t>8 </a:t>
            </a:r>
            <a:r>
              <a:rPr lang="en-AU" sz="3200" dirty="0">
                <a:solidFill>
                  <a:schemeClr val="bg1"/>
                </a:solidFill>
                <a:latin typeface="Times New Roman" charset="0"/>
                <a:ea typeface="Arial" charset="0"/>
                <a:cs typeface="Times New Roman" charset="0"/>
              </a:rPr>
              <a:t>Let us therefore celebrate the festival, not with the old leaven, the leaven of malice and evil, but with the unleavened bread of sincerity and truth. </a:t>
            </a:r>
            <a:endParaRPr lang="en-GB" sz="2800" dirty="0">
              <a:solidFill>
                <a:schemeClr val="bg1"/>
              </a:solidFill>
              <a:effectLst/>
              <a:latin typeface="Calibri" charset="0"/>
              <a:ea typeface="Arial" charset="0"/>
              <a:cs typeface="Times New Roman"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32311"/>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000" b="1" baseline="30000" dirty="0">
                <a:solidFill>
                  <a:schemeClr val="bg1"/>
                </a:solidFill>
                <a:latin typeface="Times New Roman" charset="0"/>
                <a:ea typeface="Arial" charset="0"/>
              </a:rPr>
              <a:t>9 </a:t>
            </a:r>
            <a:r>
              <a:rPr lang="en-AU" sz="3000" dirty="0">
                <a:solidFill>
                  <a:schemeClr val="bg1"/>
                </a:solidFill>
                <a:latin typeface="Times New Roman" charset="0"/>
                <a:ea typeface="Arial" charset="0"/>
              </a:rPr>
              <a:t>I wrote to you in my letter not to associate with sexually immoral people— </a:t>
            </a:r>
            <a:r>
              <a:rPr lang="en-AU" sz="3000" b="1" baseline="30000" dirty="0">
                <a:solidFill>
                  <a:schemeClr val="bg1"/>
                </a:solidFill>
                <a:latin typeface="Times New Roman" charset="0"/>
                <a:ea typeface="Arial" charset="0"/>
              </a:rPr>
              <a:t>10 </a:t>
            </a:r>
            <a:r>
              <a:rPr lang="en-AU" sz="3000" dirty="0">
                <a:solidFill>
                  <a:schemeClr val="bg1"/>
                </a:solidFill>
                <a:latin typeface="Times New Roman" charset="0"/>
                <a:ea typeface="Arial" charset="0"/>
              </a:rPr>
              <a:t>not at all meaning the sexually immoral of this world, or the greedy and swindlers, or idolaters, since then you would need to go out of the world.  </a:t>
            </a:r>
            <a:r>
              <a:rPr lang="en-AU" sz="3000" b="1" baseline="30000" dirty="0">
                <a:solidFill>
                  <a:schemeClr val="bg1"/>
                </a:solidFill>
                <a:latin typeface="Times New Roman" charset="0"/>
                <a:ea typeface="Arial" charset="0"/>
              </a:rPr>
              <a:t>11 </a:t>
            </a:r>
            <a:r>
              <a:rPr lang="en-AU" sz="3000" dirty="0">
                <a:solidFill>
                  <a:schemeClr val="bg1"/>
                </a:solidFill>
                <a:latin typeface="Times New Roman" charset="0"/>
                <a:ea typeface="Arial" charset="0"/>
              </a:rPr>
              <a:t>But now I am writing to you not to associate with anyone who bears the name of brother if he is guilty of sexual immorality or greed, or is an idolater, reviler, drunkard, or swindler—not even to eat with such a one.  </a:t>
            </a:r>
            <a:r>
              <a:rPr lang="en-AU" sz="3000" b="1" baseline="30000" dirty="0">
                <a:solidFill>
                  <a:schemeClr val="bg1"/>
                </a:solidFill>
                <a:latin typeface="Times New Roman" charset="0"/>
                <a:ea typeface="Arial" charset="0"/>
              </a:rPr>
              <a:t>12 </a:t>
            </a:r>
            <a:r>
              <a:rPr lang="en-AU" sz="3000" dirty="0">
                <a:solidFill>
                  <a:schemeClr val="bg1"/>
                </a:solidFill>
                <a:latin typeface="Times New Roman" charset="0"/>
                <a:ea typeface="Arial" charset="0"/>
              </a:rPr>
              <a:t>For what have I to do with judging outsiders?  Is it not those inside the church whom you are to judge?  </a:t>
            </a:r>
            <a:r>
              <a:rPr lang="en-AU" sz="3000" b="1" baseline="30000" dirty="0">
                <a:solidFill>
                  <a:schemeClr val="bg1"/>
                </a:solidFill>
                <a:latin typeface="Times New Roman" charset="0"/>
                <a:ea typeface="Arial" charset="0"/>
              </a:rPr>
              <a:t>13 </a:t>
            </a:r>
            <a:r>
              <a:rPr lang="en-AU" sz="3000" dirty="0">
                <a:solidFill>
                  <a:schemeClr val="bg1"/>
                </a:solidFill>
                <a:latin typeface="Times New Roman" charset="0"/>
                <a:ea typeface="Arial" charset="0"/>
              </a:rPr>
              <a:t>God judges those outside.  “Purge the evil person from among you.”</a:t>
            </a:r>
            <a:r>
              <a:rPr lang="en-GB" sz="30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5138" y="2137420"/>
            <a:ext cx="9144000" cy="2554545"/>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dirty="0" smtClean="0">
                <a:solidFill>
                  <a:schemeClr val="bg1"/>
                </a:solidFill>
                <a:latin typeface="Comic Sans MS" charset="0"/>
                <a:ea typeface="Comic Sans MS" charset="0"/>
                <a:cs typeface="Comic Sans MS" charset="0"/>
              </a:rPr>
              <a:t>1:</a:t>
            </a:r>
            <a:r>
              <a:rPr lang="en-AU" sz="3200" b="1" dirty="0">
                <a:solidFill>
                  <a:schemeClr val="bg1"/>
                </a:solidFill>
                <a:latin typeface="Comic Sans MS" charset="0"/>
                <a:ea typeface="Comic Sans MS" charset="0"/>
                <a:cs typeface="Comic Sans MS" charset="0"/>
              </a:rPr>
              <a:t> </a:t>
            </a:r>
            <a:r>
              <a:rPr lang="en-AU" sz="3200" b="1" baseline="30000" dirty="0" smtClean="0">
                <a:solidFill>
                  <a:schemeClr val="bg1"/>
                </a:solidFill>
                <a:latin typeface="Comic Sans MS" charset="0"/>
                <a:ea typeface="Comic Sans MS" charset="0"/>
                <a:cs typeface="Comic Sans MS" charset="0"/>
              </a:rPr>
              <a:t>2</a:t>
            </a:r>
            <a:r>
              <a:rPr lang="en-AU" sz="3200" b="1" baseline="30000" dirty="0">
                <a:solidFill>
                  <a:schemeClr val="bg1"/>
                </a:solidFill>
                <a:latin typeface="Comic Sans MS" charset="0"/>
                <a:ea typeface="Comic Sans MS" charset="0"/>
                <a:cs typeface="Comic Sans MS" charset="0"/>
              </a:rPr>
              <a:t> </a:t>
            </a:r>
            <a:r>
              <a:rPr lang="en-AU" sz="3200" dirty="0">
                <a:solidFill>
                  <a:schemeClr val="bg1"/>
                </a:solidFill>
                <a:latin typeface="Comic Sans MS" charset="0"/>
                <a:ea typeface="Comic Sans MS" charset="0"/>
                <a:cs typeface="Comic Sans MS" charset="0"/>
              </a:rPr>
              <a:t>To the church of God that is in Corinth, </a:t>
            </a:r>
            <a:r>
              <a:rPr lang="en-AU" sz="3200" dirty="0">
                <a:solidFill>
                  <a:srgbClr val="FFFF00"/>
                </a:solidFill>
                <a:latin typeface="Comic Sans MS" charset="0"/>
                <a:ea typeface="Comic Sans MS" charset="0"/>
                <a:cs typeface="Comic Sans MS" charset="0"/>
              </a:rPr>
              <a:t>to those sanctified in Christ Jesus, called to be saints together</a:t>
            </a:r>
            <a:r>
              <a:rPr lang="en-AU" sz="3200" dirty="0">
                <a:solidFill>
                  <a:schemeClr val="bg1"/>
                </a:solidFill>
                <a:latin typeface="Comic Sans MS" charset="0"/>
                <a:ea typeface="Comic Sans MS" charset="0"/>
                <a:cs typeface="Comic Sans MS" charset="0"/>
              </a:rPr>
              <a:t> with all those who in every place call upon the name of our Lord Jesus Christ, both their Lord and ours: </a:t>
            </a:r>
            <a:endParaRPr lang="en-GB" sz="3200" dirty="0">
              <a:solidFill>
                <a:schemeClr val="bg1"/>
              </a:solidFill>
              <a:latin typeface="Comic Sans MS" charset="0"/>
              <a:ea typeface="Comic Sans MS" charset="0"/>
              <a:cs typeface="Comic Sans MS" charset="0"/>
            </a:endParaRPr>
          </a:p>
        </p:txBody>
      </p:sp>
      <p:sp>
        <p:nvSpPr>
          <p:cNvPr id="3" name="TextBox 2"/>
          <p:cNvSpPr txBox="1"/>
          <p:nvPr/>
        </p:nvSpPr>
        <p:spPr>
          <a:xfrm>
            <a:off x="0" y="-9590"/>
            <a:ext cx="9120740" cy="523220"/>
          </a:xfrm>
          <a:prstGeom prst="rect">
            <a:avLst/>
          </a:prstGeom>
          <a:noFill/>
          <a:ln w="15875">
            <a:noFill/>
          </a:ln>
        </p:spPr>
        <p:txBody>
          <a:bodyPr wrap="square" rtlCol="0">
            <a:spAutoFit/>
          </a:bodyPr>
          <a:lstStyle/>
          <a:p>
            <a:pPr algn="ctr"/>
            <a:r>
              <a:rPr lang="en-US" sz="2800" b="1" dirty="0" smtClean="0">
                <a:solidFill>
                  <a:schemeClr val="bg1"/>
                </a:solidFill>
                <a:latin typeface="Times New Roman" charset="0"/>
                <a:ea typeface="Times New Roman" charset="0"/>
                <a:cs typeface="Times New Roman" charset="0"/>
              </a:rPr>
              <a:t>When a Great Wickedness </a:t>
            </a:r>
            <a:r>
              <a:rPr lang="en-US" sz="2800" b="1" smtClean="0">
                <a:solidFill>
                  <a:schemeClr val="bg1"/>
                </a:solidFill>
                <a:latin typeface="Times New Roman" charset="0"/>
                <a:ea typeface="Times New Roman" charset="0"/>
                <a:cs typeface="Times New Roman" charset="0"/>
              </a:rPr>
              <a:t>is present in a church </a:t>
            </a:r>
            <a:endParaRPr lang="en-AU" sz="28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613825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68374" y="0"/>
            <a:ext cx="9120740" cy="461665"/>
          </a:xfrm>
          <a:prstGeom prst="rect">
            <a:avLst/>
          </a:prstGeom>
          <a:noFill/>
          <a:ln w="15875">
            <a:noFill/>
          </a:ln>
        </p:spPr>
        <p:txBody>
          <a:bodyPr wrap="square" rtlCol="0">
            <a:spAutoFit/>
          </a:bodyPr>
          <a:lstStyle/>
          <a:p>
            <a:pPr algn="ctr"/>
            <a:r>
              <a:rPr lang="en-US" sz="2400" b="1" dirty="0" smtClean="0">
                <a:solidFill>
                  <a:srgbClr val="FFFF00"/>
                </a:solidFill>
                <a:latin typeface="Times New Roman" charset="0"/>
                <a:ea typeface="Times New Roman" charset="0"/>
                <a:cs typeface="Times New Roman" charset="0"/>
              </a:rPr>
              <a:t>Sanctified in Christ </a:t>
            </a:r>
            <a:r>
              <a:rPr lang="mr-IN" sz="2400" b="1" dirty="0" smtClean="0">
                <a:solidFill>
                  <a:srgbClr val="FFFF00"/>
                </a:solidFill>
                <a:latin typeface="Times New Roman" charset="0"/>
                <a:ea typeface="Times New Roman" charset="0"/>
                <a:cs typeface="Times New Roman" charset="0"/>
              </a:rPr>
              <a:t>–</a:t>
            </a:r>
            <a:r>
              <a:rPr lang="en-US" sz="2400" b="1" dirty="0" smtClean="0">
                <a:solidFill>
                  <a:srgbClr val="FFFF00"/>
                </a:solidFill>
                <a:latin typeface="Times New Roman" charset="0"/>
                <a:ea typeface="Times New Roman" charset="0"/>
                <a:cs typeface="Times New Roman" charset="0"/>
              </a:rPr>
              <a:t> We are made holy by the grace of God</a:t>
            </a:r>
            <a:endParaRPr lang="en-AU" sz="2400" dirty="0" smtClean="0">
              <a:solidFill>
                <a:srgbClr val="FFFF00"/>
              </a:solidFill>
              <a:latin typeface="Times New Roman" charset="0"/>
              <a:ea typeface="Times New Roman" charset="0"/>
              <a:cs typeface="Times New Roman" charset="0"/>
            </a:endParaRPr>
          </a:p>
        </p:txBody>
      </p:sp>
      <p:sp>
        <p:nvSpPr>
          <p:cNvPr id="17" name="TextBox 16"/>
          <p:cNvSpPr txBox="1"/>
          <p:nvPr/>
        </p:nvSpPr>
        <p:spPr>
          <a:xfrm>
            <a:off x="31318" y="656739"/>
            <a:ext cx="9134535" cy="400110"/>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Jesus has made us holy, so be holy</a:t>
            </a:r>
            <a:endParaRPr lang="en-US" sz="2000" dirty="0" smtClean="0">
              <a:solidFill>
                <a:schemeClr val="bg1"/>
              </a:solidFill>
              <a:latin typeface="Times New Roman" charset="0"/>
              <a:ea typeface="Times New Roman" charset="0"/>
              <a:cs typeface="Times New Roman" charset="0"/>
            </a:endParaRPr>
          </a:p>
        </p:txBody>
      </p:sp>
      <p:sp>
        <p:nvSpPr>
          <p:cNvPr id="18" name="TextBox 17"/>
          <p:cNvSpPr txBox="1"/>
          <p:nvPr/>
        </p:nvSpPr>
        <p:spPr>
          <a:xfrm>
            <a:off x="323528" y="1380941"/>
            <a:ext cx="3816424" cy="707886"/>
          </a:xfrm>
          <a:prstGeom prst="rect">
            <a:avLst/>
          </a:prstGeom>
          <a:noFill/>
        </p:spPr>
        <p:txBody>
          <a:bodyPr wrap="square" rtlCol="0">
            <a:spAutoFit/>
          </a:bodyPr>
          <a:lstStyle/>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How should we feel about it?</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What should we do about it?</a:t>
            </a:r>
            <a:endParaRPr lang="en-US" sz="20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45114" y="339196"/>
            <a:ext cx="9120740" cy="461665"/>
          </a:xfrm>
          <a:prstGeom prst="rect">
            <a:avLst/>
          </a:prstGeom>
          <a:noFill/>
          <a:ln w="15875">
            <a:noFill/>
          </a:ln>
        </p:spPr>
        <p:txBody>
          <a:bodyPr wrap="square" rtlCol="0">
            <a:spAutoFit/>
          </a:bodyPr>
          <a:lstStyle/>
          <a:p>
            <a:pPr algn="ctr"/>
            <a:r>
              <a:rPr lang="en-US" sz="2400" b="1" dirty="0" smtClean="0">
                <a:solidFill>
                  <a:srgbClr val="FFFF00"/>
                </a:solidFill>
                <a:latin typeface="Times New Roman" charset="0"/>
                <a:ea typeface="Times New Roman" charset="0"/>
                <a:cs typeface="Times New Roman" charset="0"/>
              </a:rPr>
              <a:t>Called </a:t>
            </a:r>
            <a:r>
              <a:rPr lang="en-US" sz="2400" b="1" u="sng" dirty="0" smtClean="0">
                <a:solidFill>
                  <a:srgbClr val="FFFF00"/>
                </a:solidFill>
                <a:latin typeface="Times New Roman" charset="0"/>
                <a:ea typeface="Times New Roman" charset="0"/>
                <a:cs typeface="Times New Roman" charset="0"/>
              </a:rPr>
              <a:t>to be</a:t>
            </a:r>
            <a:r>
              <a:rPr lang="en-US" sz="2400" b="1" dirty="0" smtClean="0">
                <a:solidFill>
                  <a:srgbClr val="FFFF00"/>
                </a:solidFill>
                <a:latin typeface="Times New Roman" charset="0"/>
                <a:ea typeface="Times New Roman" charset="0"/>
                <a:cs typeface="Times New Roman" charset="0"/>
              </a:rPr>
              <a:t> Saints (called to be holy ones we are)</a:t>
            </a:r>
            <a:endParaRPr lang="en-AU" sz="2400" dirty="0" smtClean="0">
              <a:solidFill>
                <a:srgbClr val="FFFF00"/>
              </a:solidFill>
              <a:latin typeface="Times New Roman" charset="0"/>
              <a:ea typeface="Times New Roman" charset="0"/>
              <a:cs typeface="Times New Roman" charset="0"/>
            </a:endParaRPr>
          </a:p>
        </p:txBody>
      </p:sp>
      <p:sp>
        <p:nvSpPr>
          <p:cNvPr id="19" name="TextBox 18"/>
          <p:cNvSpPr txBox="1"/>
          <p:nvPr/>
        </p:nvSpPr>
        <p:spPr>
          <a:xfrm>
            <a:off x="-33401" y="954185"/>
            <a:ext cx="9120740" cy="523220"/>
          </a:xfrm>
          <a:prstGeom prst="rect">
            <a:avLst/>
          </a:prstGeom>
          <a:noFill/>
          <a:ln w="15875">
            <a:noFill/>
          </a:ln>
        </p:spPr>
        <p:txBody>
          <a:bodyPr wrap="square" rtlCol="0">
            <a:spAutoFit/>
          </a:bodyPr>
          <a:lstStyle/>
          <a:p>
            <a:r>
              <a:rPr lang="en-US" sz="2800" b="1" dirty="0" smtClean="0">
                <a:solidFill>
                  <a:schemeClr val="bg1"/>
                </a:solidFill>
                <a:latin typeface="Times New Roman" charset="0"/>
                <a:ea typeface="Times New Roman" charset="0"/>
                <a:cs typeface="Times New Roman" charset="0"/>
              </a:rPr>
              <a:t>When a Great Wickedness is present in a church </a:t>
            </a:r>
            <a:endParaRPr lang="en-AU" sz="2800" dirty="0" smtClean="0">
              <a:solidFill>
                <a:schemeClr val="bg1"/>
              </a:solidFill>
              <a:latin typeface="Times New Roman" charset="0"/>
              <a:ea typeface="Times New Roman" charset="0"/>
              <a:cs typeface="Times New Roman" charset="0"/>
            </a:endParaRPr>
          </a:p>
        </p:txBody>
      </p:sp>
      <p:sp>
        <p:nvSpPr>
          <p:cNvPr id="22" name="TextBox 21"/>
          <p:cNvSpPr txBox="1"/>
          <p:nvPr/>
        </p:nvSpPr>
        <p:spPr>
          <a:xfrm>
            <a:off x="3893014" y="1389064"/>
            <a:ext cx="5233582" cy="707886"/>
          </a:xfrm>
          <a:prstGeom prst="rect">
            <a:avLst/>
          </a:prstGeom>
          <a:noFill/>
        </p:spPr>
        <p:txBody>
          <a:bodyPr wrap="square" rtlCol="0">
            <a:spAutoFit/>
          </a:bodyPr>
          <a:lstStyle/>
          <a:p>
            <a:r>
              <a:rPr lang="en-US" sz="2000" dirty="0" smtClean="0">
                <a:solidFill>
                  <a:schemeClr val="bg1"/>
                </a:solidFill>
                <a:latin typeface="Times New Roman" charset="0"/>
                <a:ea typeface="Times New Roman" charset="0"/>
                <a:cs typeface="Times New Roman" charset="0"/>
              </a:rPr>
              <a:t>Mourn (as we would at the death of a loved one</a:t>
            </a:r>
          </a:p>
          <a:p>
            <a:r>
              <a:rPr lang="en-US" sz="2000" dirty="0" smtClean="0">
                <a:solidFill>
                  <a:schemeClr val="bg1"/>
                </a:solidFill>
                <a:latin typeface="Times New Roman" charset="0"/>
                <a:ea typeface="Times New Roman" charset="0"/>
                <a:cs typeface="Times New Roman" charset="0"/>
              </a:rPr>
              <a:t>Remove the evil-doer from the fellowship</a:t>
            </a:r>
            <a:endParaRPr lang="en-US" sz="2000" dirty="0" smtClean="0">
              <a:solidFill>
                <a:schemeClr val="bg1"/>
              </a:solidFill>
              <a:latin typeface="Times New Roman" charset="0"/>
              <a:ea typeface="Times New Roman" charset="0"/>
              <a:cs typeface="Times New Roman" charset="0"/>
            </a:endParaRPr>
          </a:p>
        </p:txBody>
      </p:sp>
      <p:sp>
        <p:nvSpPr>
          <p:cNvPr id="2" name="TextBox 1"/>
          <p:cNvSpPr txBox="1"/>
          <p:nvPr/>
        </p:nvSpPr>
        <p:spPr>
          <a:xfrm>
            <a:off x="827584" y="2497460"/>
            <a:ext cx="6624736" cy="646331"/>
          </a:xfrm>
          <a:prstGeom prst="rect">
            <a:avLst/>
          </a:prstGeom>
          <a:noFill/>
        </p:spPr>
        <p:txBody>
          <a:bodyPr wrap="square" rtlCol="0">
            <a:spAutoFit/>
          </a:bodyPr>
          <a:lstStyle/>
          <a:p>
            <a:r>
              <a:rPr lang="en-AU" sz="3600" b="1" dirty="0" smtClean="0">
                <a:solidFill>
                  <a:schemeClr val="bg1"/>
                </a:solidFill>
              </a:rPr>
              <a:t>Don’t judge    </a:t>
            </a:r>
            <a:r>
              <a:rPr lang="en-AU" sz="3600" b="1" u="sng" dirty="0" smtClean="0">
                <a:solidFill>
                  <a:schemeClr val="bg1"/>
                </a:solidFill>
              </a:rPr>
              <a:t>vs</a:t>
            </a:r>
            <a:r>
              <a:rPr lang="en-AU" sz="3600" b="1" dirty="0" smtClean="0">
                <a:solidFill>
                  <a:schemeClr val="bg1"/>
                </a:solidFill>
              </a:rPr>
              <a:t>   Do judge</a:t>
            </a:r>
            <a:endParaRPr lang="en-AU" sz="3600" b="1" dirty="0">
              <a:solidFill>
                <a:schemeClr val="bg1"/>
              </a:solidFill>
            </a:endParaRPr>
          </a:p>
        </p:txBody>
      </p:sp>
    </p:spTree>
    <p:extLst>
      <p:ext uri="{BB962C8B-B14F-4D97-AF65-F5344CB8AC3E}">
        <p14:creationId xmlns:p14="http://schemas.microsoft.com/office/powerpoint/2010/main" val="38075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5" grpId="0"/>
      <p:bldP spid="19" grpId="0"/>
      <p:bldP spid="22"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247317"/>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000" b="1" baseline="30000" smtClean="0">
                <a:solidFill>
                  <a:schemeClr val="bg1"/>
                </a:solidFill>
                <a:latin typeface="Comic Sans MS" charset="0"/>
                <a:ea typeface="Comic Sans MS" charset="0"/>
                <a:cs typeface="Comic Sans MS" charset="0"/>
              </a:rPr>
              <a:t>11</a:t>
            </a:r>
            <a:r>
              <a:rPr lang="en-AU" sz="3000" b="1" baseline="30000" dirty="0">
                <a:solidFill>
                  <a:schemeClr val="bg1"/>
                </a:solidFill>
                <a:latin typeface="Comic Sans MS" charset="0"/>
                <a:ea typeface="Comic Sans MS" charset="0"/>
                <a:cs typeface="Comic Sans MS" charset="0"/>
              </a:rPr>
              <a:t> </a:t>
            </a:r>
            <a:r>
              <a:rPr lang="en-AU" sz="3000" dirty="0">
                <a:solidFill>
                  <a:schemeClr val="bg1"/>
                </a:solidFill>
                <a:latin typeface="Comic Sans MS" charset="0"/>
                <a:ea typeface="Comic Sans MS" charset="0"/>
                <a:cs typeface="Comic Sans MS" charset="0"/>
              </a:rPr>
              <a:t>But now I am writing to you not to associate with anyone who bears the name of brother if he is guilty of sexual immorality or greed, or is an idolater, reviler, drunkard, or swindler—not even to eat with such a one.  </a:t>
            </a:r>
            <a:r>
              <a:rPr lang="en-AU" sz="3000" b="1" baseline="30000" dirty="0">
                <a:solidFill>
                  <a:schemeClr val="bg1"/>
                </a:solidFill>
                <a:latin typeface="Comic Sans MS" charset="0"/>
                <a:ea typeface="Comic Sans MS" charset="0"/>
                <a:cs typeface="Comic Sans MS" charset="0"/>
              </a:rPr>
              <a:t>12 </a:t>
            </a:r>
            <a:r>
              <a:rPr lang="en-AU" sz="3000" dirty="0">
                <a:solidFill>
                  <a:schemeClr val="bg1"/>
                </a:solidFill>
                <a:latin typeface="Comic Sans MS" charset="0"/>
                <a:ea typeface="Comic Sans MS" charset="0"/>
                <a:cs typeface="Comic Sans MS" charset="0"/>
              </a:rPr>
              <a:t>For what have I to do with judging outsiders?  Is it not those inside the church whom you are to judge?  </a:t>
            </a:r>
            <a:r>
              <a:rPr lang="en-AU" sz="3000" b="1" baseline="30000" dirty="0">
                <a:solidFill>
                  <a:schemeClr val="bg1"/>
                </a:solidFill>
                <a:latin typeface="Comic Sans MS" charset="0"/>
                <a:ea typeface="Comic Sans MS" charset="0"/>
                <a:cs typeface="Comic Sans MS" charset="0"/>
              </a:rPr>
              <a:t>13 </a:t>
            </a:r>
            <a:r>
              <a:rPr lang="en-AU" sz="3000" dirty="0">
                <a:solidFill>
                  <a:schemeClr val="bg1"/>
                </a:solidFill>
                <a:latin typeface="Comic Sans MS" charset="0"/>
                <a:ea typeface="Comic Sans MS" charset="0"/>
                <a:cs typeface="Comic Sans MS" charset="0"/>
              </a:rPr>
              <a:t>God judges those outside.  “Purge the evil person from among you.”</a:t>
            </a:r>
            <a:r>
              <a:rPr lang="en-GB" sz="3000" dirty="0">
                <a:solidFill>
                  <a:schemeClr val="bg1"/>
                </a:solidFill>
                <a:latin typeface="Comic Sans MS" charset="0"/>
                <a:ea typeface="Comic Sans MS" charset="0"/>
                <a:cs typeface="Comic Sans MS" charset="0"/>
              </a:rPr>
              <a:t> </a:t>
            </a:r>
            <a:endParaRPr lang="en-GB" sz="30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6564839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68374" y="0"/>
            <a:ext cx="9120740" cy="461665"/>
          </a:xfrm>
          <a:prstGeom prst="rect">
            <a:avLst/>
          </a:prstGeom>
          <a:noFill/>
          <a:ln w="15875">
            <a:noFill/>
          </a:ln>
        </p:spPr>
        <p:txBody>
          <a:bodyPr wrap="square" rtlCol="0">
            <a:spAutoFit/>
          </a:bodyPr>
          <a:lstStyle/>
          <a:p>
            <a:pPr algn="ctr"/>
            <a:r>
              <a:rPr lang="en-US" sz="2400" b="1" dirty="0" smtClean="0">
                <a:solidFill>
                  <a:srgbClr val="FFFF00"/>
                </a:solidFill>
                <a:latin typeface="Times New Roman" charset="0"/>
                <a:ea typeface="Times New Roman" charset="0"/>
                <a:cs typeface="Times New Roman" charset="0"/>
              </a:rPr>
              <a:t>Sanctified in Christ </a:t>
            </a:r>
            <a:r>
              <a:rPr lang="mr-IN" sz="2400" b="1" dirty="0" smtClean="0">
                <a:solidFill>
                  <a:srgbClr val="FFFF00"/>
                </a:solidFill>
                <a:latin typeface="Times New Roman" charset="0"/>
                <a:ea typeface="Times New Roman" charset="0"/>
                <a:cs typeface="Times New Roman" charset="0"/>
              </a:rPr>
              <a:t>–</a:t>
            </a:r>
            <a:r>
              <a:rPr lang="en-US" sz="2400" b="1" dirty="0" smtClean="0">
                <a:solidFill>
                  <a:srgbClr val="FFFF00"/>
                </a:solidFill>
                <a:latin typeface="Times New Roman" charset="0"/>
                <a:ea typeface="Times New Roman" charset="0"/>
                <a:cs typeface="Times New Roman" charset="0"/>
              </a:rPr>
              <a:t> We are made holy by the grace of God</a:t>
            </a:r>
            <a:endParaRPr lang="en-AU" sz="2400" dirty="0" smtClean="0">
              <a:solidFill>
                <a:srgbClr val="FFFF00"/>
              </a:solidFill>
              <a:latin typeface="Times New Roman" charset="0"/>
              <a:ea typeface="Times New Roman" charset="0"/>
              <a:cs typeface="Times New Roman" charset="0"/>
            </a:endParaRPr>
          </a:p>
        </p:txBody>
      </p:sp>
      <p:sp>
        <p:nvSpPr>
          <p:cNvPr id="17" name="TextBox 16"/>
          <p:cNvSpPr txBox="1"/>
          <p:nvPr/>
        </p:nvSpPr>
        <p:spPr>
          <a:xfrm>
            <a:off x="31318" y="656739"/>
            <a:ext cx="9134535" cy="400110"/>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Jesus has made us holy, so be holy</a:t>
            </a:r>
            <a:endParaRPr lang="en-US" sz="2000" dirty="0" smtClean="0">
              <a:solidFill>
                <a:schemeClr val="bg1"/>
              </a:solidFill>
              <a:latin typeface="Times New Roman" charset="0"/>
              <a:ea typeface="Times New Roman" charset="0"/>
              <a:cs typeface="Times New Roman" charset="0"/>
            </a:endParaRPr>
          </a:p>
        </p:txBody>
      </p:sp>
      <p:sp>
        <p:nvSpPr>
          <p:cNvPr id="18" name="TextBox 17"/>
          <p:cNvSpPr txBox="1"/>
          <p:nvPr/>
        </p:nvSpPr>
        <p:spPr>
          <a:xfrm>
            <a:off x="323528" y="1380941"/>
            <a:ext cx="3816424" cy="707886"/>
          </a:xfrm>
          <a:prstGeom prst="rect">
            <a:avLst/>
          </a:prstGeom>
          <a:noFill/>
        </p:spPr>
        <p:txBody>
          <a:bodyPr wrap="square" rtlCol="0">
            <a:spAutoFit/>
          </a:bodyPr>
          <a:lstStyle/>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How should we feel about it?</a:t>
            </a:r>
          </a:p>
          <a:p>
            <a:pPr marL="457200" indent="-457200">
              <a:buFont typeface="+mj-lt"/>
              <a:buAutoNum type="arabicPeriod"/>
            </a:pPr>
            <a:r>
              <a:rPr lang="en-US" sz="2000" dirty="0" smtClean="0">
                <a:solidFill>
                  <a:schemeClr val="bg1"/>
                </a:solidFill>
                <a:latin typeface="Times New Roman" charset="0"/>
                <a:ea typeface="Times New Roman" charset="0"/>
                <a:cs typeface="Times New Roman" charset="0"/>
              </a:rPr>
              <a:t>What should we do about it?</a:t>
            </a:r>
            <a:endParaRPr lang="en-US" sz="20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45114" y="339196"/>
            <a:ext cx="9120740" cy="461665"/>
          </a:xfrm>
          <a:prstGeom prst="rect">
            <a:avLst/>
          </a:prstGeom>
          <a:noFill/>
          <a:ln w="15875">
            <a:noFill/>
          </a:ln>
        </p:spPr>
        <p:txBody>
          <a:bodyPr wrap="square" rtlCol="0">
            <a:spAutoFit/>
          </a:bodyPr>
          <a:lstStyle/>
          <a:p>
            <a:pPr algn="ctr"/>
            <a:r>
              <a:rPr lang="en-US" sz="2400" b="1" dirty="0" smtClean="0">
                <a:solidFill>
                  <a:srgbClr val="FFFF00"/>
                </a:solidFill>
                <a:latin typeface="Times New Roman" charset="0"/>
                <a:ea typeface="Times New Roman" charset="0"/>
                <a:cs typeface="Times New Roman" charset="0"/>
              </a:rPr>
              <a:t>Called </a:t>
            </a:r>
            <a:r>
              <a:rPr lang="en-US" sz="2400" b="1" u="sng" dirty="0" smtClean="0">
                <a:solidFill>
                  <a:srgbClr val="FFFF00"/>
                </a:solidFill>
                <a:latin typeface="Times New Roman" charset="0"/>
                <a:ea typeface="Times New Roman" charset="0"/>
                <a:cs typeface="Times New Roman" charset="0"/>
              </a:rPr>
              <a:t>to be</a:t>
            </a:r>
            <a:r>
              <a:rPr lang="en-US" sz="2400" b="1" dirty="0" smtClean="0">
                <a:solidFill>
                  <a:srgbClr val="FFFF00"/>
                </a:solidFill>
                <a:latin typeface="Times New Roman" charset="0"/>
                <a:ea typeface="Times New Roman" charset="0"/>
                <a:cs typeface="Times New Roman" charset="0"/>
              </a:rPr>
              <a:t> Saints (called to be holy ones we are)</a:t>
            </a:r>
            <a:endParaRPr lang="en-AU" sz="2400" dirty="0" smtClean="0">
              <a:solidFill>
                <a:srgbClr val="FFFF00"/>
              </a:solidFill>
              <a:latin typeface="Times New Roman" charset="0"/>
              <a:ea typeface="Times New Roman" charset="0"/>
              <a:cs typeface="Times New Roman" charset="0"/>
            </a:endParaRPr>
          </a:p>
        </p:txBody>
      </p:sp>
      <p:sp>
        <p:nvSpPr>
          <p:cNvPr id="19" name="TextBox 18"/>
          <p:cNvSpPr txBox="1"/>
          <p:nvPr/>
        </p:nvSpPr>
        <p:spPr>
          <a:xfrm>
            <a:off x="-33401" y="954185"/>
            <a:ext cx="9120740" cy="523220"/>
          </a:xfrm>
          <a:prstGeom prst="rect">
            <a:avLst/>
          </a:prstGeom>
          <a:noFill/>
          <a:ln w="15875">
            <a:noFill/>
          </a:ln>
        </p:spPr>
        <p:txBody>
          <a:bodyPr wrap="square" rtlCol="0">
            <a:spAutoFit/>
          </a:bodyPr>
          <a:lstStyle/>
          <a:p>
            <a:r>
              <a:rPr lang="en-US" sz="2800" b="1" dirty="0" smtClean="0">
                <a:solidFill>
                  <a:schemeClr val="bg1"/>
                </a:solidFill>
                <a:latin typeface="Times New Roman" charset="0"/>
                <a:ea typeface="Times New Roman" charset="0"/>
                <a:cs typeface="Times New Roman" charset="0"/>
              </a:rPr>
              <a:t>When a Great Wickedness </a:t>
            </a:r>
            <a:r>
              <a:rPr lang="en-US" sz="2800" b="1" smtClean="0">
                <a:solidFill>
                  <a:schemeClr val="bg1"/>
                </a:solidFill>
                <a:latin typeface="Times New Roman" charset="0"/>
                <a:ea typeface="Times New Roman" charset="0"/>
                <a:cs typeface="Times New Roman" charset="0"/>
              </a:rPr>
              <a:t>is present in a church </a:t>
            </a:r>
            <a:endParaRPr lang="en-AU" sz="2800" dirty="0" smtClean="0">
              <a:solidFill>
                <a:schemeClr val="bg1"/>
              </a:solidFill>
              <a:latin typeface="Times New Roman" charset="0"/>
              <a:ea typeface="Times New Roman" charset="0"/>
              <a:cs typeface="Times New Roman" charset="0"/>
            </a:endParaRPr>
          </a:p>
        </p:txBody>
      </p:sp>
      <p:sp>
        <p:nvSpPr>
          <p:cNvPr id="22" name="TextBox 21"/>
          <p:cNvSpPr txBox="1"/>
          <p:nvPr/>
        </p:nvSpPr>
        <p:spPr>
          <a:xfrm>
            <a:off x="3893014" y="1389064"/>
            <a:ext cx="5233582" cy="707886"/>
          </a:xfrm>
          <a:prstGeom prst="rect">
            <a:avLst/>
          </a:prstGeom>
          <a:noFill/>
        </p:spPr>
        <p:txBody>
          <a:bodyPr wrap="square" rtlCol="0">
            <a:spAutoFit/>
          </a:bodyPr>
          <a:lstStyle/>
          <a:p>
            <a:r>
              <a:rPr lang="en-US" sz="2000" dirty="0" smtClean="0">
                <a:solidFill>
                  <a:schemeClr val="bg1"/>
                </a:solidFill>
                <a:latin typeface="Times New Roman" charset="0"/>
                <a:ea typeface="Times New Roman" charset="0"/>
                <a:cs typeface="Times New Roman" charset="0"/>
              </a:rPr>
              <a:t>Mourn (as we would at the death of a loved one</a:t>
            </a:r>
          </a:p>
          <a:p>
            <a:r>
              <a:rPr lang="en-US" sz="2000" dirty="0" smtClean="0">
                <a:solidFill>
                  <a:schemeClr val="bg1"/>
                </a:solidFill>
                <a:latin typeface="Times New Roman" charset="0"/>
                <a:ea typeface="Times New Roman" charset="0"/>
                <a:cs typeface="Times New Roman" charset="0"/>
              </a:rPr>
              <a:t>Remove the evil-doer from the fellowship</a:t>
            </a:r>
            <a:endParaRPr lang="en-US" sz="2000" dirty="0" smtClean="0">
              <a:solidFill>
                <a:schemeClr val="bg1"/>
              </a:solidFill>
              <a:latin typeface="Times New Roman" charset="0"/>
              <a:ea typeface="Times New Roman" charset="0"/>
              <a:cs typeface="Times New Roman" charset="0"/>
            </a:endParaRPr>
          </a:p>
        </p:txBody>
      </p:sp>
      <p:sp>
        <p:nvSpPr>
          <p:cNvPr id="2" name="TextBox 1"/>
          <p:cNvSpPr txBox="1"/>
          <p:nvPr/>
        </p:nvSpPr>
        <p:spPr>
          <a:xfrm>
            <a:off x="1907704" y="2033517"/>
            <a:ext cx="6624736" cy="461665"/>
          </a:xfrm>
          <a:prstGeom prst="rect">
            <a:avLst/>
          </a:prstGeom>
          <a:noFill/>
        </p:spPr>
        <p:txBody>
          <a:bodyPr wrap="square" rtlCol="0">
            <a:spAutoFit/>
          </a:bodyPr>
          <a:lstStyle/>
          <a:p>
            <a:r>
              <a:rPr lang="en-AU" sz="2400" b="1" dirty="0" smtClean="0">
                <a:solidFill>
                  <a:srgbClr val="FFFF00"/>
                </a:solidFill>
              </a:rPr>
              <a:t>Don’t judge    </a:t>
            </a:r>
            <a:r>
              <a:rPr lang="en-AU" sz="2400" b="1" u="sng" dirty="0" smtClean="0">
                <a:solidFill>
                  <a:srgbClr val="FFFF00"/>
                </a:solidFill>
              </a:rPr>
              <a:t>vs</a:t>
            </a:r>
            <a:r>
              <a:rPr lang="en-AU" sz="2400" b="1" dirty="0" smtClean="0">
                <a:solidFill>
                  <a:srgbClr val="FFFF00"/>
                </a:solidFill>
              </a:rPr>
              <a:t>   Do judge</a:t>
            </a:r>
            <a:endParaRPr lang="en-AU" sz="2400" b="1" dirty="0">
              <a:solidFill>
                <a:srgbClr val="FFFF00"/>
              </a:solidFill>
            </a:endParaRPr>
          </a:p>
        </p:txBody>
      </p:sp>
      <p:sp>
        <p:nvSpPr>
          <p:cNvPr id="10" name="TextBox 9"/>
          <p:cNvSpPr txBox="1"/>
          <p:nvPr/>
        </p:nvSpPr>
        <p:spPr>
          <a:xfrm>
            <a:off x="-509" y="2447995"/>
            <a:ext cx="9087847" cy="707886"/>
          </a:xfrm>
          <a:prstGeom prst="rect">
            <a:avLst/>
          </a:prstGeom>
          <a:noFill/>
        </p:spPr>
        <p:txBody>
          <a:bodyPr wrap="square" rtlCol="0">
            <a:spAutoFit/>
          </a:bodyPr>
          <a:lstStyle/>
          <a:p>
            <a:pPr marL="457200" indent="-457200">
              <a:buFont typeface="+mj-lt"/>
              <a:buAutoNum type="arabicPeriod"/>
            </a:pPr>
            <a:r>
              <a:rPr lang="en-AU" sz="2000" dirty="0" smtClean="0">
                <a:solidFill>
                  <a:schemeClr val="bg1"/>
                </a:solidFill>
                <a:latin typeface="Times New Roman" charset="0"/>
                <a:ea typeface="Times New Roman" charset="0"/>
                <a:cs typeface="Times New Roman" charset="0"/>
              </a:rPr>
              <a:t>Individuals / factions in a church are </a:t>
            </a:r>
            <a:r>
              <a:rPr lang="en-AU" sz="2000" u="sng" dirty="0" smtClean="0">
                <a:solidFill>
                  <a:schemeClr val="bg1"/>
                </a:solidFill>
                <a:latin typeface="Times New Roman" charset="0"/>
                <a:ea typeface="Times New Roman" charset="0"/>
                <a:cs typeface="Times New Roman" charset="0"/>
              </a:rPr>
              <a:t>not</a:t>
            </a:r>
            <a:r>
              <a:rPr lang="en-AU" sz="2000" dirty="0" smtClean="0">
                <a:solidFill>
                  <a:schemeClr val="bg1"/>
                </a:solidFill>
                <a:latin typeface="Times New Roman" charset="0"/>
                <a:ea typeface="Times New Roman" charset="0"/>
                <a:cs typeface="Times New Roman" charset="0"/>
              </a:rPr>
              <a:t> to judge.  The Church united, </a:t>
            </a:r>
            <a:r>
              <a:rPr lang="en-AU" sz="2000" u="sng" dirty="0" smtClean="0">
                <a:solidFill>
                  <a:schemeClr val="bg1"/>
                </a:solidFill>
                <a:latin typeface="Times New Roman" charset="0"/>
                <a:ea typeface="Times New Roman" charset="0"/>
                <a:cs typeface="Times New Roman" charset="0"/>
              </a:rPr>
              <a:t>are</a:t>
            </a:r>
            <a:r>
              <a:rPr lang="en-AU" sz="2000" dirty="0" smtClean="0">
                <a:solidFill>
                  <a:schemeClr val="bg1"/>
                </a:solidFill>
                <a:latin typeface="Times New Roman" charset="0"/>
                <a:ea typeface="Times New Roman" charset="0"/>
                <a:cs typeface="Times New Roman" charset="0"/>
              </a:rPr>
              <a:t> to judge</a:t>
            </a:r>
          </a:p>
          <a:p>
            <a:pPr marL="457200" indent="-457200">
              <a:buFont typeface="+mj-lt"/>
              <a:buAutoNum type="arabicPeriod"/>
            </a:pPr>
            <a:r>
              <a:rPr lang="en-AU" sz="2000" dirty="0" smtClean="0">
                <a:solidFill>
                  <a:schemeClr val="bg1"/>
                </a:solidFill>
                <a:latin typeface="Times New Roman" charset="0"/>
                <a:ea typeface="Times New Roman" charset="0"/>
                <a:cs typeface="Times New Roman" charset="0"/>
              </a:rPr>
              <a:t>Debatable matters </a:t>
            </a:r>
            <a:r>
              <a:rPr lang="en-AU" sz="2000" b="1" u="sng" dirty="0" smtClean="0">
                <a:solidFill>
                  <a:schemeClr val="bg1"/>
                </a:solidFill>
                <a:latin typeface="Times New Roman" charset="0"/>
                <a:ea typeface="Times New Roman" charset="0"/>
                <a:cs typeface="Times New Roman" charset="0"/>
              </a:rPr>
              <a:t>vs</a:t>
            </a:r>
            <a:r>
              <a:rPr lang="en-AU" sz="2000" dirty="0" smtClean="0">
                <a:solidFill>
                  <a:schemeClr val="bg1"/>
                </a:solidFill>
                <a:latin typeface="Times New Roman" charset="0"/>
                <a:ea typeface="Times New Roman" charset="0"/>
                <a:cs typeface="Times New Roman" charset="0"/>
              </a:rPr>
              <a:t> when behaviour is indisputably outrageous.  </a:t>
            </a:r>
            <a:endParaRPr lang="en-AU" sz="2000" dirty="0" smtClean="0">
              <a:solidFill>
                <a:schemeClr val="bg1"/>
              </a:solidFill>
              <a:latin typeface="Times New Roman" charset="0"/>
              <a:ea typeface="Times New Roman" charset="0"/>
              <a:cs typeface="Times New Roman" charset="0"/>
            </a:endParaRPr>
          </a:p>
        </p:txBody>
      </p:sp>
      <p:sp>
        <p:nvSpPr>
          <p:cNvPr id="11" name="TextBox 10"/>
          <p:cNvSpPr txBox="1"/>
          <p:nvPr/>
        </p:nvSpPr>
        <p:spPr>
          <a:xfrm>
            <a:off x="4580130" y="3071927"/>
            <a:ext cx="4355976" cy="400110"/>
          </a:xfrm>
          <a:prstGeom prst="rect">
            <a:avLst/>
          </a:prstGeom>
          <a:noFill/>
          <a:ln>
            <a:solidFill>
              <a:srgbClr val="FFFF00"/>
            </a:solidFill>
          </a:ln>
        </p:spPr>
        <p:txBody>
          <a:bodyPr wrap="square" rtlCol="0">
            <a:spAutoFit/>
          </a:bodyPr>
          <a:lstStyle/>
          <a:p>
            <a:pPr algn="ctr"/>
            <a:r>
              <a:rPr lang="en-US" sz="2000" dirty="0" smtClean="0">
                <a:solidFill>
                  <a:srgbClr val="FFFF00"/>
                </a:solidFill>
                <a:latin typeface="Times New Roman" charset="0"/>
                <a:ea typeface="Times New Roman" charset="0"/>
                <a:cs typeface="Times New Roman" charset="0"/>
              </a:rPr>
              <a:t>Blatant</a:t>
            </a:r>
            <a:r>
              <a:rPr lang="en-US" sz="2000" smtClean="0">
                <a:solidFill>
                  <a:srgbClr val="FFFF00"/>
                </a:solidFill>
                <a:latin typeface="Times New Roman" charset="0"/>
                <a:ea typeface="Times New Roman" charset="0"/>
                <a:cs typeface="Times New Roman" charset="0"/>
              </a:rPr>
              <a:t>, unrepentant, no ‘grey’ areas.</a:t>
            </a:r>
            <a:endParaRPr lang="en-US" sz="2000" dirty="0" smtClean="0">
              <a:solidFill>
                <a:srgbClr val="FFFF00"/>
              </a:solidFill>
              <a:latin typeface="Times New Roman" charset="0"/>
              <a:ea typeface="Times New Roman" charset="0"/>
              <a:cs typeface="Times New Roman" charset="0"/>
            </a:endParaRPr>
          </a:p>
        </p:txBody>
      </p:sp>
      <p:sp>
        <p:nvSpPr>
          <p:cNvPr id="12" name="TextBox 11"/>
          <p:cNvSpPr txBox="1"/>
          <p:nvPr/>
        </p:nvSpPr>
        <p:spPr>
          <a:xfrm>
            <a:off x="-7939" y="3481713"/>
            <a:ext cx="9134535" cy="1015663"/>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church is God’s domain.  The world is Satan’s domain.</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Flesh” = that part of us, that is unrepentant sinful man</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Evildoer expelled from the church, in the hope of future repentance &amp; restoration</a:t>
            </a:r>
            <a:endParaRPr lang="en-US" sz="2000" dirty="0" smtClean="0">
              <a:solidFill>
                <a:schemeClr val="bg1"/>
              </a:solidFill>
              <a:latin typeface="Times New Roman" charset="0"/>
              <a:ea typeface="Times New Roman" charset="0"/>
              <a:cs typeface="Times New Roman" charset="0"/>
            </a:endParaRPr>
          </a:p>
        </p:txBody>
      </p:sp>
      <p:sp>
        <p:nvSpPr>
          <p:cNvPr id="13" name="TextBox 12"/>
          <p:cNvSpPr txBox="1"/>
          <p:nvPr/>
        </p:nvSpPr>
        <p:spPr>
          <a:xfrm>
            <a:off x="-7939" y="4720404"/>
            <a:ext cx="9134535" cy="1015663"/>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Leaven = old putrid dough = metaphor for what is rotten in our lives</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Sin is dirty and defiling.  It must be cleaned out.</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Freedom from sin, costly.  Jesus suffering and death.  Celebrate it with holiness</a:t>
            </a:r>
            <a:endParaRPr lang="en-US" sz="2000" dirty="0" smtClean="0">
              <a:solidFill>
                <a:schemeClr val="bg1"/>
              </a:solidFill>
              <a:latin typeface="Times New Roman" charset="0"/>
              <a:ea typeface="Times New Roman" charset="0"/>
              <a:cs typeface="Times New Roman" charset="0"/>
            </a:endParaRPr>
          </a:p>
        </p:txBody>
      </p:sp>
      <p:sp>
        <p:nvSpPr>
          <p:cNvPr id="14" name="TextBox 13"/>
          <p:cNvSpPr txBox="1"/>
          <p:nvPr/>
        </p:nvSpPr>
        <p:spPr>
          <a:xfrm>
            <a:off x="-13731" y="4423098"/>
            <a:ext cx="9130962" cy="400110"/>
          </a:xfrm>
          <a:prstGeom prst="rect">
            <a:avLst/>
          </a:prstGeom>
          <a:noFill/>
        </p:spPr>
        <p:txBody>
          <a:bodyPr wrap="square" rtlCol="0">
            <a:spAutoFit/>
          </a:bodyPr>
          <a:lstStyle/>
          <a:p>
            <a:r>
              <a:rPr lang="en-AU" sz="2000" b="1" dirty="0" smtClean="0">
                <a:solidFill>
                  <a:srgbClr val="FFFF00"/>
                </a:solidFill>
              </a:rPr>
              <a:t>Christian Ethics/morality must be uncompromising adherence to purity</a:t>
            </a:r>
            <a:endParaRPr lang="en-AU" sz="2000" b="1" dirty="0">
              <a:solidFill>
                <a:srgbClr val="FFFF00"/>
              </a:solidFill>
            </a:endParaRPr>
          </a:p>
        </p:txBody>
      </p:sp>
    </p:spTree>
    <p:extLst>
      <p:ext uri="{BB962C8B-B14F-4D97-AF65-F5344CB8AC3E}">
        <p14:creationId xmlns:p14="http://schemas.microsoft.com/office/powerpoint/2010/main" val="1568671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xEl>
                                              <p:pRg st="0" end="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animBg="1"/>
      <p:bldP spid="12" grpId="0"/>
      <p:bldP spid="13" grpId="0" uiExpand="1" build="p"/>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539430"/>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3200" b="1" baseline="30000" dirty="0">
                <a:solidFill>
                  <a:schemeClr val="bg1"/>
                </a:solidFill>
                <a:latin typeface="Comic Sans MS" charset="0"/>
                <a:ea typeface="Arial" charset="0"/>
                <a:cs typeface="Times New Roman" charset="0"/>
              </a:rPr>
              <a:t>Romans 12:1</a:t>
            </a:r>
            <a:r>
              <a:rPr lang="en-US" sz="3200" b="1" dirty="0">
                <a:solidFill>
                  <a:schemeClr val="bg1"/>
                </a:solidFill>
                <a:latin typeface="Comic Sans MS" charset="0"/>
                <a:ea typeface="Arial" charset="0"/>
                <a:cs typeface="Times New Roman" charset="0"/>
              </a:rPr>
              <a:t> …..</a:t>
            </a:r>
            <a:r>
              <a:rPr lang="en-US" sz="3200" b="1" baseline="30000" dirty="0">
                <a:solidFill>
                  <a:schemeClr val="bg1"/>
                </a:solidFill>
                <a:latin typeface="Comic Sans MS" charset="0"/>
                <a:ea typeface="Arial" charset="0"/>
                <a:cs typeface="Times New Roman" charset="0"/>
              </a:rPr>
              <a:t> </a:t>
            </a:r>
            <a:r>
              <a:rPr lang="en-US" sz="3200" dirty="0">
                <a:solidFill>
                  <a:schemeClr val="bg1"/>
                </a:solidFill>
                <a:latin typeface="Comic Sans MS" charset="0"/>
                <a:ea typeface="Arial" charset="0"/>
                <a:cs typeface="Times New Roman" charset="0"/>
              </a:rPr>
              <a:t>present your bodies as a living sacrifice, holy and acceptable to God, which is your spiritual worship.  </a:t>
            </a:r>
            <a:r>
              <a:rPr lang="en-US" sz="3200" b="1" baseline="30000" dirty="0">
                <a:solidFill>
                  <a:schemeClr val="bg1"/>
                </a:solidFill>
                <a:latin typeface="Comic Sans MS" charset="0"/>
                <a:ea typeface="Arial" charset="0"/>
                <a:cs typeface="Arial" charset="0"/>
              </a:rPr>
              <a:t>2 </a:t>
            </a:r>
            <a:r>
              <a:rPr lang="en-US" sz="3200" dirty="0">
                <a:solidFill>
                  <a:schemeClr val="bg1"/>
                </a:solidFill>
                <a:latin typeface="Comic Sans MS" charset="0"/>
                <a:ea typeface="Arial" charset="0"/>
                <a:cs typeface="Times New Roman" charset="0"/>
              </a:rPr>
              <a:t>Do not be conformed to this world, but be </a:t>
            </a:r>
            <a:r>
              <a:rPr lang="en-US" sz="3200" b="1" dirty="0">
                <a:solidFill>
                  <a:schemeClr val="bg1"/>
                </a:solidFill>
                <a:latin typeface="Comic Sans MS" charset="0"/>
                <a:ea typeface="Arial" charset="0"/>
                <a:cs typeface="Times New Roman" charset="0"/>
              </a:rPr>
              <a:t>trans</a:t>
            </a:r>
            <a:r>
              <a:rPr lang="en-US" sz="3200" dirty="0">
                <a:solidFill>
                  <a:schemeClr val="bg1"/>
                </a:solidFill>
                <a:latin typeface="Comic Sans MS" charset="0"/>
                <a:ea typeface="Arial" charset="0"/>
                <a:cs typeface="Times New Roman" charset="0"/>
              </a:rPr>
              <a:t>formed by the renewal of your mind, that by testing you may discern what is the will of God, what is good and acceptable and perfect.</a:t>
            </a:r>
            <a:endParaRPr lang="en-GB" sz="30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626033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57095</TotalTime>
  <Words>567</Words>
  <Application>Microsoft Macintosh PowerPoint</Application>
  <PresentationFormat>On-screen Show (16:10)</PresentationFormat>
  <Paragraphs>67</Paragraphs>
  <Slides>11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743</cp:revision>
  <cp:lastPrinted>2017-12-15T20:58:54Z</cp:lastPrinted>
  <dcterms:created xsi:type="dcterms:W3CDTF">2016-11-04T06:28:01Z</dcterms:created>
  <dcterms:modified xsi:type="dcterms:W3CDTF">2017-12-15T21:33:54Z</dcterms:modified>
</cp:coreProperties>
</file>